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7" r:id="rId2"/>
    <p:sldId id="259" r:id="rId3"/>
    <p:sldId id="258" r:id="rId4"/>
    <p:sldId id="260" r:id="rId5"/>
    <p:sldId id="261" r:id="rId6"/>
    <p:sldId id="262" r:id="rId7"/>
    <p:sldId id="263" r:id="rId8"/>
    <p:sldId id="264" r:id="rId9"/>
    <p:sldId id="265" r:id="rId10"/>
    <p:sldId id="266" r:id="rId11"/>
    <p:sldId id="267"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620" autoAdjust="0"/>
  </p:normalViewPr>
  <p:slideViewPr>
    <p:cSldViewPr>
      <p:cViewPr varScale="1">
        <p:scale>
          <a:sx n="100" d="100"/>
          <a:sy n="100" d="100"/>
        </p:scale>
        <p:origin x="-300"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7" name="Picture 6" descr="horizon.png"/>
          <p:cNvPicPr>
            <a:picLocks noChangeAspect="1"/>
          </p:cNvPicPr>
          <p:nvPr/>
        </p:nvPicPr>
        <p:blipFill>
          <a:blip r:embed="rId2" cstate="print"/>
          <a:srcRect t="33333"/>
          <a:stretch>
            <a:fillRect/>
          </a:stretch>
        </p:blipFill>
        <p:spPr>
          <a:xfrm>
            <a:off x="0" y="0"/>
            <a:ext cx="9144000" cy="4572000"/>
          </a:xfrm>
          <a:prstGeom prst="rect">
            <a:avLst/>
          </a:prstGeom>
        </p:spPr>
      </p:pic>
      <p:sp>
        <p:nvSpPr>
          <p:cNvPr id="4" name="Date Placeholder 3"/>
          <p:cNvSpPr>
            <a:spLocks noGrp="1"/>
          </p:cNvSpPr>
          <p:nvPr>
            <p:ph type="dt" sz="half" idx="10"/>
          </p:nvPr>
        </p:nvSpPr>
        <p:spPr/>
        <p:txBody>
          <a:bodyPr/>
          <a:lstStyle/>
          <a:p>
            <a:fld id="{0E05FB86-040B-4599-9D20-4D9C34C97C97}" type="datetimeFigureOut">
              <a:rPr lang="en-US" smtClean="0"/>
              <a:t>5/8/2013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688701-BA4A-40F7-BD0A-18B2BD91F314}" type="slidenum">
              <a:rPr lang="en-US" smtClean="0"/>
              <a:t>‹#›</a:t>
            </a:fld>
            <a:endParaRPr lang="en-US"/>
          </a:p>
        </p:txBody>
      </p:sp>
      <p:sp>
        <p:nvSpPr>
          <p:cNvPr id="3" name="Subtitle 2"/>
          <p:cNvSpPr>
            <a:spLocks noGrp="1"/>
          </p:cNvSpPr>
          <p:nvPr>
            <p:ph type="subTitle" idx="1"/>
          </p:nvPr>
        </p:nvSpPr>
        <p:spPr>
          <a:xfrm>
            <a:off x="1219200" y="3886200"/>
            <a:ext cx="6400800" cy="1752600"/>
          </a:xfrm>
        </p:spPr>
        <p:txBody>
          <a:bodyPr>
            <a:normAutofit/>
          </a:bodyPr>
          <a:lstStyle>
            <a:lvl1pPr marL="0" indent="0" algn="ctr">
              <a:buNone/>
              <a:defRPr sz="17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2" name="Title 1"/>
          <p:cNvSpPr>
            <a:spLocks noGrp="1"/>
          </p:cNvSpPr>
          <p:nvPr>
            <p:ph type="ctrTitle"/>
          </p:nvPr>
        </p:nvSpPr>
        <p:spPr>
          <a:xfrm>
            <a:off x="685800" y="2007888"/>
            <a:ext cx="7772400" cy="1470025"/>
          </a:xfrm>
        </p:spPr>
        <p:txBody>
          <a:bodyPr/>
          <a:lstStyle>
            <a:lvl1pPr algn="ctr">
              <a:defRPr sz="3200"/>
            </a:lvl1pPr>
          </a:lstStyle>
          <a:p>
            <a:r>
              <a:rPr lang="en-US" smtClean="0"/>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E05FB86-040B-4599-9D20-4D9C34C97C97}" type="datetimeFigureOut">
              <a:rPr lang="en-US" smtClean="0"/>
              <a:t>5/8/2013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688701-BA4A-40F7-BD0A-18B2BD91F314}"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E05FB86-040B-4599-9D20-4D9C34C97C97}" type="datetimeFigureOut">
              <a:rPr lang="en-US" smtClean="0"/>
              <a:t>5/8/2013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688701-BA4A-40F7-BD0A-18B2BD91F314}"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924800" cy="1143000"/>
          </a:xfrm>
        </p:spPr>
        <p:txBody>
          <a:bodyPr/>
          <a:lstStyle/>
          <a:p>
            <a:r>
              <a:rPr lang="en-US" smtClean="0"/>
              <a:t>Click to edit Master title style</a:t>
            </a:r>
            <a:endParaRPr lang="en-US" dirty="0"/>
          </a:p>
        </p:txBody>
      </p:sp>
      <p:sp>
        <p:nvSpPr>
          <p:cNvPr id="4" name="Date Placeholder 3"/>
          <p:cNvSpPr>
            <a:spLocks noGrp="1"/>
          </p:cNvSpPr>
          <p:nvPr>
            <p:ph type="dt" sz="half" idx="10"/>
          </p:nvPr>
        </p:nvSpPr>
        <p:spPr/>
        <p:txBody>
          <a:bodyPr/>
          <a:lstStyle/>
          <a:p>
            <a:fld id="{0E05FB86-040B-4599-9D20-4D9C34C97C97}" type="datetimeFigureOut">
              <a:rPr lang="en-US" smtClean="0"/>
              <a:t>5/8/2013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688701-BA4A-40F7-BD0A-18B2BD91F314}" type="slidenum">
              <a:rPr lang="en-US" smtClean="0"/>
              <a:t>‹#›</a:t>
            </a:fld>
            <a:endParaRPr lang="en-US"/>
          </a:p>
        </p:txBody>
      </p:sp>
      <p:sp>
        <p:nvSpPr>
          <p:cNvPr id="8" name="Content Placeholder 7"/>
          <p:cNvSpPr>
            <a:spLocks noGrp="1"/>
          </p:cNvSpPr>
          <p:nvPr>
            <p:ph sz="quarter" idx="13"/>
          </p:nvPr>
        </p:nvSpPr>
        <p:spPr>
          <a:xfrm>
            <a:off x="609600" y="1600200"/>
            <a:ext cx="79248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600" y="4962525"/>
            <a:ext cx="7885113" cy="1362075"/>
          </a:xfrm>
        </p:spPr>
        <p:txBody>
          <a:bodyPr anchor="t"/>
          <a:lstStyle>
            <a:lvl1pPr algn="l">
              <a:defRPr sz="3200" b="0" i="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609600" y="3462338"/>
            <a:ext cx="7885113" cy="1500187"/>
          </a:xfrm>
        </p:spPr>
        <p:txBody>
          <a:bodyPr anchor="b">
            <a:normAutofit/>
          </a:bodyPr>
          <a:lstStyle>
            <a:lvl1pPr marL="0" indent="0">
              <a:buNone/>
              <a:defRPr sz="1700"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E05FB86-040B-4599-9D20-4D9C34C97C97}" type="datetimeFigureOut">
              <a:rPr lang="en-US" smtClean="0"/>
              <a:t>5/8/2013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688701-BA4A-40F7-BD0A-18B2BD91F314}"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1" name="Content Placeholder 10"/>
          <p:cNvSpPr>
            <a:spLocks noGrp="1"/>
          </p:cNvSpPr>
          <p:nvPr>
            <p:ph sz="quarter" idx="13"/>
          </p:nvPr>
        </p:nvSpPr>
        <p:spPr>
          <a:xfrm>
            <a:off x="609600" y="1600200"/>
            <a:ext cx="3733800" cy="4114800"/>
          </a:xfrm>
        </p:spPr>
        <p:txBody>
          <a:bodyPr/>
          <a:lstStyle>
            <a:lvl5pPr>
              <a:defRPr/>
            </a:lvl5pPr>
            <a:lvl6pPr>
              <a:buClr>
                <a:schemeClr val="tx2"/>
              </a:buClr>
              <a:buFont typeface="Arial" pitchFamily="34" charset="0"/>
              <a:buChar char="•"/>
              <a:defRPr/>
            </a:lvl6pPr>
            <a:lvl7pPr>
              <a:buClr>
                <a:schemeClr val="tx2"/>
              </a:buClr>
              <a:buFont typeface="Arial" pitchFamily="34" charset="0"/>
              <a:buChar char="•"/>
              <a:defRPr/>
            </a:lvl7pPr>
            <a:lvl8pPr>
              <a:buClr>
                <a:schemeClr val="tx2"/>
              </a:buClr>
              <a:buFont typeface="Arial" pitchFamily="34" charset="0"/>
              <a:buChar char="•"/>
              <a:defRPr/>
            </a:lvl8pPr>
            <a:lvl9pPr>
              <a:buClr>
                <a:schemeClr val="tx2"/>
              </a:buClr>
              <a:buFont typeface="Arial" pitchFamily="34" charset="0"/>
              <a:buChar cha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Content Placeholder 12"/>
          <p:cNvSpPr>
            <a:spLocks noGrp="1"/>
          </p:cNvSpPr>
          <p:nvPr>
            <p:ph sz="quarter" idx="14"/>
          </p:nvPr>
        </p:nvSpPr>
        <p:spPr>
          <a:xfrm>
            <a:off x="4800600" y="1600200"/>
            <a:ext cx="3733800" cy="41148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2" name="Title 1"/>
          <p:cNvSpPr>
            <a:spLocks noGrp="1"/>
          </p:cNvSpPr>
          <p:nvPr>
            <p:ph type="title"/>
          </p:nvPr>
        </p:nvSpPr>
        <p:spPr>
          <a:xfrm>
            <a:off x="609600" y="274638"/>
            <a:ext cx="7924800" cy="1143000"/>
          </a:xfrm>
        </p:spPr>
        <p:txBody>
          <a:bodyPr/>
          <a:lstStyle/>
          <a:p>
            <a:r>
              <a:rPr lang="en-US" smtClean="0"/>
              <a:t>Click to edit Master title style</a:t>
            </a:r>
            <a:endParaRPr lang="en-US" dirty="0"/>
          </a:p>
        </p:txBody>
      </p:sp>
      <p:sp>
        <p:nvSpPr>
          <p:cNvPr id="5" name="Date Placeholder 4"/>
          <p:cNvSpPr>
            <a:spLocks noGrp="1"/>
          </p:cNvSpPr>
          <p:nvPr>
            <p:ph type="dt" sz="half" idx="10"/>
          </p:nvPr>
        </p:nvSpPr>
        <p:spPr/>
        <p:txBody>
          <a:bodyPr/>
          <a:lstStyle/>
          <a:p>
            <a:fld id="{0E05FB86-040B-4599-9D20-4D9C34C97C97}" type="datetimeFigureOut">
              <a:rPr lang="en-US" smtClean="0"/>
              <a:t>5/8/2013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688701-BA4A-40F7-BD0A-18B2BD91F314}"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3" name="Content Placeholder 12"/>
          <p:cNvSpPr>
            <a:spLocks noGrp="1"/>
          </p:cNvSpPr>
          <p:nvPr>
            <p:ph sz="quarter" idx="14"/>
          </p:nvPr>
        </p:nvSpPr>
        <p:spPr>
          <a:xfrm>
            <a:off x="4800600" y="2209800"/>
            <a:ext cx="3733800" cy="35052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Content Placeholder 10"/>
          <p:cNvSpPr>
            <a:spLocks noGrp="1"/>
          </p:cNvSpPr>
          <p:nvPr>
            <p:ph sz="quarter" idx="13"/>
          </p:nvPr>
        </p:nvSpPr>
        <p:spPr>
          <a:xfrm>
            <a:off x="609600" y="2209800"/>
            <a:ext cx="3733800" cy="35052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2" name="Title 1"/>
          <p:cNvSpPr>
            <a:spLocks noGrp="1"/>
          </p:cNvSpPr>
          <p:nvPr>
            <p:ph type="title"/>
          </p:nvPr>
        </p:nvSpPr>
        <p:spPr>
          <a:xfrm>
            <a:off x="609600" y="274638"/>
            <a:ext cx="7924800" cy="11430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09600" y="1600199"/>
            <a:ext cx="3733800" cy="574675"/>
          </a:xfrm>
        </p:spPr>
        <p:txBody>
          <a:bodyPr anchor="b">
            <a:normAutofit/>
          </a:bodyPr>
          <a:lstStyle>
            <a:lvl1pPr marL="0" indent="0">
              <a:buNone/>
              <a:defRPr sz="1700" b="0"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800600" y="1600199"/>
            <a:ext cx="3733800" cy="574675"/>
          </a:xfrm>
        </p:spPr>
        <p:txBody>
          <a:bodyPr anchor="b">
            <a:normAutofit/>
          </a:bodyPr>
          <a:lstStyle>
            <a:lvl1pPr marL="0" indent="0">
              <a:buNone/>
              <a:defRPr sz="1700" b="0"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0E05FB86-040B-4599-9D20-4D9C34C97C97}" type="datetimeFigureOut">
              <a:rPr lang="en-US" smtClean="0"/>
              <a:t>5/8/2013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C688701-BA4A-40F7-BD0A-18B2BD91F314}"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924800" cy="11430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0E05FB86-040B-4599-9D20-4D9C34C97C97}" type="datetimeFigureOut">
              <a:rPr lang="en-US" smtClean="0"/>
              <a:t>5/8/2013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C688701-BA4A-40F7-BD0A-18B2BD91F314}"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E05FB86-040B-4599-9D20-4D9C34C97C97}" type="datetimeFigureOut">
              <a:rPr lang="en-US" smtClean="0"/>
              <a:t>5/8/2013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C688701-BA4A-40F7-BD0A-18B2BD91F314}"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Content Placeholder 8"/>
          <p:cNvSpPr>
            <a:spLocks noGrp="1"/>
          </p:cNvSpPr>
          <p:nvPr>
            <p:ph sz="quarter" idx="13"/>
          </p:nvPr>
        </p:nvSpPr>
        <p:spPr>
          <a:xfrm>
            <a:off x="3962400" y="1447800"/>
            <a:ext cx="4648200" cy="4267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612648" y="1447800"/>
            <a:ext cx="2971800" cy="1097280"/>
          </a:xfrm>
        </p:spPr>
        <p:txBody>
          <a:bodyPr anchor="b"/>
          <a:lstStyle>
            <a:lvl1pPr algn="l">
              <a:defRPr sz="1800" b="0" i="0" cap="none" baseline="0">
                <a:solidFill>
                  <a:schemeClr val="tx2"/>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612648" y="2547891"/>
            <a:ext cx="2971800" cy="3167109"/>
          </a:xfrm>
        </p:spPr>
        <p:txBody>
          <a:bodyPr tIns="9144">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E05FB86-040B-4599-9D20-4D9C34C97C97}" type="datetimeFigureOut">
              <a:rPr lang="en-US" smtClean="0"/>
              <a:t>5/8/2013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688701-BA4A-40F7-BD0A-18B2BD91F314}"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11" name="Picture 10" descr="horizon.png"/>
          <p:cNvPicPr>
            <a:picLocks noChangeAspect="1"/>
          </p:cNvPicPr>
          <p:nvPr/>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a:xfrm>
            <a:off x="609600" y="1447800"/>
            <a:ext cx="2971800" cy="1097280"/>
          </a:xfrm>
        </p:spPr>
        <p:txBody>
          <a:bodyPr anchor="b"/>
          <a:lstStyle>
            <a:lvl1pPr algn="l">
              <a:defRPr sz="1800" b="0" i="0" cap="none" baseline="0">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4657344" y="1447800"/>
            <a:ext cx="3419856" cy="3474720"/>
          </a:xfrm>
          <a:custGeom>
            <a:avLst/>
            <a:gdLst>
              <a:gd name="connsiteX0" fmla="*/ 0 w 3419856"/>
              <a:gd name="connsiteY0" fmla="*/ 74450 h 3429000"/>
              <a:gd name="connsiteX1" fmla="*/ 21806 w 3419856"/>
              <a:gd name="connsiteY1" fmla="*/ 21806 h 3429000"/>
              <a:gd name="connsiteX2" fmla="*/ 74450 w 3419856"/>
              <a:gd name="connsiteY2" fmla="*/ 0 h 3429000"/>
              <a:gd name="connsiteX3" fmla="*/ 3345406 w 3419856"/>
              <a:gd name="connsiteY3" fmla="*/ 0 h 3429000"/>
              <a:gd name="connsiteX4" fmla="*/ 3398050 w 3419856"/>
              <a:gd name="connsiteY4" fmla="*/ 21806 h 3429000"/>
              <a:gd name="connsiteX5" fmla="*/ 3419856 w 3419856"/>
              <a:gd name="connsiteY5" fmla="*/ 74450 h 3429000"/>
              <a:gd name="connsiteX6" fmla="*/ 3419856 w 3419856"/>
              <a:gd name="connsiteY6" fmla="*/ 3354550 h 3429000"/>
              <a:gd name="connsiteX7" fmla="*/ 3398050 w 3419856"/>
              <a:gd name="connsiteY7" fmla="*/ 3407194 h 3429000"/>
              <a:gd name="connsiteX8" fmla="*/ 3345406 w 3419856"/>
              <a:gd name="connsiteY8" fmla="*/ 3429000 h 3429000"/>
              <a:gd name="connsiteX9" fmla="*/ 74450 w 3419856"/>
              <a:gd name="connsiteY9" fmla="*/ 3429000 h 3429000"/>
              <a:gd name="connsiteX10" fmla="*/ 21806 w 3419856"/>
              <a:gd name="connsiteY10" fmla="*/ 3407194 h 3429000"/>
              <a:gd name="connsiteX11" fmla="*/ 0 w 3419856"/>
              <a:gd name="connsiteY11" fmla="*/ 3354550 h 3429000"/>
              <a:gd name="connsiteX12" fmla="*/ 0 w 3419856"/>
              <a:gd name="connsiteY12" fmla="*/ 74450 h 3429000"/>
              <a:gd name="connsiteX0" fmla="*/ 0 w 3419856"/>
              <a:gd name="connsiteY0" fmla="*/ 74450 h 3429000"/>
              <a:gd name="connsiteX1" fmla="*/ 21806 w 3419856"/>
              <a:gd name="connsiteY1" fmla="*/ 21806 h 3429000"/>
              <a:gd name="connsiteX2" fmla="*/ 74450 w 3419856"/>
              <a:gd name="connsiteY2" fmla="*/ 0 h 3429000"/>
              <a:gd name="connsiteX3" fmla="*/ 3345406 w 3419856"/>
              <a:gd name="connsiteY3" fmla="*/ 0 h 3429000"/>
              <a:gd name="connsiteX4" fmla="*/ 3398050 w 3419856"/>
              <a:gd name="connsiteY4" fmla="*/ 21806 h 3429000"/>
              <a:gd name="connsiteX5" fmla="*/ 3419856 w 3419856"/>
              <a:gd name="connsiteY5" fmla="*/ 74450 h 3429000"/>
              <a:gd name="connsiteX6" fmla="*/ 3419856 w 3419856"/>
              <a:gd name="connsiteY6" fmla="*/ 3354550 h 3429000"/>
              <a:gd name="connsiteX7" fmla="*/ 3398050 w 3419856"/>
              <a:gd name="connsiteY7" fmla="*/ 3407194 h 3429000"/>
              <a:gd name="connsiteX8" fmla="*/ 3345406 w 3419856"/>
              <a:gd name="connsiteY8" fmla="*/ 3429000 h 3429000"/>
              <a:gd name="connsiteX9" fmla="*/ 21806 w 3419856"/>
              <a:gd name="connsiteY9" fmla="*/ 3407194 h 3429000"/>
              <a:gd name="connsiteX10" fmla="*/ 0 w 3419856"/>
              <a:gd name="connsiteY10" fmla="*/ 3354550 h 3429000"/>
              <a:gd name="connsiteX11" fmla="*/ 0 w 3419856"/>
              <a:gd name="connsiteY11" fmla="*/ 74450 h 3429000"/>
              <a:gd name="connsiteX0" fmla="*/ 0 w 3964392"/>
              <a:gd name="connsiteY0" fmla="*/ 74450 h 3415968"/>
              <a:gd name="connsiteX1" fmla="*/ 21806 w 3964392"/>
              <a:gd name="connsiteY1" fmla="*/ 21806 h 3415968"/>
              <a:gd name="connsiteX2" fmla="*/ 74450 w 3964392"/>
              <a:gd name="connsiteY2" fmla="*/ 0 h 3415968"/>
              <a:gd name="connsiteX3" fmla="*/ 3345406 w 3964392"/>
              <a:gd name="connsiteY3" fmla="*/ 0 h 3415968"/>
              <a:gd name="connsiteX4" fmla="*/ 3398050 w 3964392"/>
              <a:gd name="connsiteY4" fmla="*/ 21806 h 3415968"/>
              <a:gd name="connsiteX5" fmla="*/ 3419856 w 3964392"/>
              <a:gd name="connsiteY5" fmla="*/ 74450 h 3415968"/>
              <a:gd name="connsiteX6" fmla="*/ 3419856 w 3964392"/>
              <a:gd name="connsiteY6" fmla="*/ 3354550 h 3415968"/>
              <a:gd name="connsiteX7" fmla="*/ 3398050 w 3964392"/>
              <a:gd name="connsiteY7" fmla="*/ 3407194 h 3415968"/>
              <a:gd name="connsiteX8" fmla="*/ 21806 w 3964392"/>
              <a:gd name="connsiteY8" fmla="*/ 3407194 h 3415968"/>
              <a:gd name="connsiteX9" fmla="*/ 0 w 3964392"/>
              <a:gd name="connsiteY9" fmla="*/ 3354550 h 3415968"/>
              <a:gd name="connsiteX10" fmla="*/ 0 w 3964392"/>
              <a:gd name="connsiteY10" fmla="*/ 74450 h 3415968"/>
              <a:gd name="connsiteX0" fmla="*/ 0 w 3964392"/>
              <a:gd name="connsiteY0" fmla="*/ 74450 h 3415968"/>
              <a:gd name="connsiteX1" fmla="*/ 21806 w 3964392"/>
              <a:gd name="connsiteY1" fmla="*/ 21806 h 3415968"/>
              <a:gd name="connsiteX2" fmla="*/ 74450 w 3964392"/>
              <a:gd name="connsiteY2" fmla="*/ 0 h 3415968"/>
              <a:gd name="connsiteX3" fmla="*/ 3345406 w 3964392"/>
              <a:gd name="connsiteY3" fmla="*/ 0 h 3415968"/>
              <a:gd name="connsiteX4" fmla="*/ 3398050 w 3964392"/>
              <a:gd name="connsiteY4" fmla="*/ 21806 h 3415968"/>
              <a:gd name="connsiteX5" fmla="*/ 3419856 w 3964392"/>
              <a:gd name="connsiteY5" fmla="*/ 74450 h 3415968"/>
              <a:gd name="connsiteX6" fmla="*/ 3419856 w 3964392"/>
              <a:gd name="connsiteY6" fmla="*/ 3354550 h 3415968"/>
              <a:gd name="connsiteX7" fmla="*/ 3398050 w 3964392"/>
              <a:gd name="connsiteY7" fmla="*/ 3407194 h 3415968"/>
              <a:gd name="connsiteX8" fmla="*/ 21806 w 3964392"/>
              <a:gd name="connsiteY8" fmla="*/ 3407194 h 3415968"/>
              <a:gd name="connsiteX9" fmla="*/ 0 w 3964392"/>
              <a:gd name="connsiteY9" fmla="*/ 3354550 h 3415968"/>
              <a:gd name="connsiteX10" fmla="*/ 0 w 3964392"/>
              <a:gd name="connsiteY10" fmla="*/ 74450 h 3415968"/>
              <a:gd name="connsiteX0" fmla="*/ 0 w 3968026"/>
              <a:gd name="connsiteY0" fmla="*/ 74450 h 3910007"/>
              <a:gd name="connsiteX1" fmla="*/ 21806 w 3968026"/>
              <a:gd name="connsiteY1" fmla="*/ 21806 h 3910007"/>
              <a:gd name="connsiteX2" fmla="*/ 74450 w 3968026"/>
              <a:gd name="connsiteY2" fmla="*/ 0 h 3910007"/>
              <a:gd name="connsiteX3" fmla="*/ 3345406 w 3968026"/>
              <a:gd name="connsiteY3" fmla="*/ 0 h 3910007"/>
              <a:gd name="connsiteX4" fmla="*/ 3398050 w 3968026"/>
              <a:gd name="connsiteY4" fmla="*/ 21806 h 3910007"/>
              <a:gd name="connsiteX5" fmla="*/ 3419856 w 3968026"/>
              <a:gd name="connsiteY5" fmla="*/ 74450 h 3910007"/>
              <a:gd name="connsiteX6" fmla="*/ 3419856 w 3968026"/>
              <a:gd name="connsiteY6" fmla="*/ 3354550 h 3910007"/>
              <a:gd name="connsiteX7" fmla="*/ 3398050 w 3968026"/>
              <a:gd name="connsiteY7" fmla="*/ 3407194 h 3910007"/>
              <a:gd name="connsiteX8" fmla="*/ 0 w 3968026"/>
              <a:gd name="connsiteY8" fmla="*/ 3354550 h 3910007"/>
              <a:gd name="connsiteX9" fmla="*/ 0 w 3968026"/>
              <a:gd name="connsiteY9" fmla="*/ 74450 h 3910007"/>
              <a:gd name="connsiteX0" fmla="*/ 0 w 3419856"/>
              <a:gd name="connsiteY0" fmla="*/ 74450 h 3901233"/>
              <a:gd name="connsiteX1" fmla="*/ 21806 w 3419856"/>
              <a:gd name="connsiteY1" fmla="*/ 21806 h 3901233"/>
              <a:gd name="connsiteX2" fmla="*/ 74450 w 3419856"/>
              <a:gd name="connsiteY2" fmla="*/ 0 h 3901233"/>
              <a:gd name="connsiteX3" fmla="*/ 3345406 w 3419856"/>
              <a:gd name="connsiteY3" fmla="*/ 0 h 3901233"/>
              <a:gd name="connsiteX4" fmla="*/ 3398050 w 3419856"/>
              <a:gd name="connsiteY4" fmla="*/ 21806 h 3901233"/>
              <a:gd name="connsiteX5" fmla="*/ 3419856 w 3419856"/>
              <a:gd name="connsiteY5" fmla="*/ 74450 h 3901233"/>
              <a:gd name="connsiteX6" fmla="*/ 3419856 w 3419856"/>
              <a:gd name="connsiteY6" fmla="*/ 3354550 h 3901233"/>
              <a:gd name="connsiteX7" fmla="*/ 0 w 3419856"/>
              <a:gd name="connsiteY7" fmla="*/ 3354550 h 3901233"/>
              <a:gd name="connsiteX8" fmla="*/ 0 w 3419856"/>
              <a:gd name="connsiteY8" fmla="*/ 74450 h 3901233"/>
              <a:gd name="connsiteX0" fmla="*/ 0 w 3419856"/>
              <a:gd name="connsiteY0" fmla="*/ 74450 h 3354550"/>
              <a:gd name="connsiteX1" fmla="*/ 21806 w 3419856"/>
              <a:gd name="connsiteY1" fmla="*/ 21806 h 3354550"/>
              <a:gd name="connsiteX2" fmla="*/ 74450 w 3419856"/>
              <a:gd name="connsiteY2" fmla="*/ 0 h 3354550"/>
              <a:gd name="connsiteX3" fmla="*/ 3345406 w 3419856"/>
              <a:gd name="connsiteY3" fmla="*/ 0 h 3354550"/>
              <a:gd name="connsiteX4" fmla="*/ 3398050 w 3419856"/>
              <a:gd name="connsiteY4" fmla="*/ 21806 h 3354550"/>
              <a:gd name="connsiteX5" fmla="*/ 3419856 w 3419856"/>
              <a:gd name="connsiteY5" fmla="*/ 74450 h 3354550"/>
              <a:gd name="connsiteX6" fmla="*/ 3419856 w 3419856"/>
              <a:gd name="connsiteY6" fmla="*/ 3354550 h 3354550"/>
              <a:gd name="connsiteX7" fmla="*/ 0 w 3419856"/>
              <a:gd name="connsiteY7" fmla="*/ 3354550 h 3354550"/>
              <a:gd name="connsiteX8" fmla="*/ 0 w 3419856"/>
              <a:gd name="connsiteY8" fmla="*/ 74450 h 3354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19856" h="3354550">
                <a:moveTo>
                  <a:pt x="0" y="74450"/>
                </a:moveTo>
                <a:cubicBezTo>
                  <a:pt x="0" y="54705"/>
                  <a:pt x="7844" y="35768"/>
                  <a:pt x="21806" y="21806"/>
                </a:cubicBezTo>
                <a:cubicBezTo>
                  <a:pt x="35768" y="7844"/>
                  <a:pt x="54705" y="0"/>
                  <a:pt x="74450" y="0"/>
                </a:cubicBezTo>
                <a:lnTo>
                  <a:pt x="3345406" y="0"/>
                </a:lnTo>
                <a:cubicBezTo>
                  <a:pt x="3365151" y="0"/>
                  <a:pt x="3384088" y="7844"/>
                  <a:pt x="3398050" y="21806"/>
                </a:cubicBezTo>
                <a:cubicBezTo>
                  <a:pt x="3412012" y="35768"/>
                  <a:pt x="3419856" y="54705"/>
                  <a:pt x="3419856" y="74450"/>
                </a:cubicBezTo>
                <a:lnTo>
                  <a:pt x="3419856" y="3354550"/>
                </a:lnTo>
                <a:lnTo>
                  <a:pt x="0" y="3354550"/>
                </a:lnTo>
                <a:lnTo>
                  <a:pt x="0" y="74450"/>
                </a:lnTo>
                <a:close/>
              </a:path>
            </a:pathLst>
          </a:custGeom>
        </p:spPr>
        <p:txBody>
          <a:bodyPr>
            <a:normAutofit/>
          </a:bodyPr>
          <a:lstStyle>
            <a:lvl1pPr marL="0" indent="0" algn="ctr">
              <a:buNone/>
              <a:defRPr sz="2000" baseline="0">
                <a:solidFill>
                  <a:schemeClr val="tx1">
                    <a:lumMod val="6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09600" y="2547890"/>
            <a:ext cx="2971800" cy="2405109"/>
          </a:xfrm>
        </p:spPr>
        <p:txBody>
          <a:bodyPr tIns="9144">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E05FB86-040B-4599-9D20-4D9C34C97C97}" type="datetimeFigureOut">
              <a:rPr lang="en-US" smtClean="0"/>
              <a:t>5/8/2013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688701-BA4A-40F7-BD0A-18B2BD91F314}"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7" name="Picture 6" descr="horizon.png"/>
          <p:cNvPicPr>
            <a:picLocks noChangeAspect="1"/>
          </p:cNvPicPr>
          <p:nvPr/>
        </p:nvPicPr>
        <p:blipFill>
          <a:blip r:embed="rId13" cstate="print"/>
          <a:stretch>
            <a:fillRect/>
          </a:stretch>
        </p:blipFill>
        <p:spPr>
          <a:xfrm>
            <a:off x="0" y="0"/>
            <a:ext cx="9144000" cy="6858000"/>
          </a:xfrm>
          <a:prstGeom prst="rect">
            <a:avLst/>
          </a:prstGeom>
        </p:spPr>
      </p:pic>
      <p:sp>
        <p:nvSpPr>
          <p:cNvPr id="2" name="Title Placeholder 1"/>
          <p:cNvSpPr>
            <a:spLocks noGrp="1"/>
          </p:cNvSpPr>
          <p:nvPr>
            <p:ph type="title"/>
          </p:nvPr>
        </p:nvSpPr>
        <p:spPr>
          <a:xfrm>
            <a:off x="609600" y="274638"/>
            <a:ext cx="7924800" cy="1143000"/>
          </a:xfrm>
          <a:prstGeom prst="rect">
            <a:avLst/>
          </a:prstGeom>
        </p:spPr>
        <p:txBody>
          <a:bodyPr vert="horz" lIns="91440" tIns="45720" rIns="91440" bIns="45720" rtlCol="0" anchor="b"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09600" y="1600200"/>
            <a:ext cx="7924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5715000" y="6356350"/>
            <a:ext cx="1524000" cy="365125"/>
          </a:xfrm>
          <a:prstGeom prst="rect">
            <a:avLst/>
          </a:prstGeom>
        </p:spPr>
        <p:txBody>
          <a:bodyPr vert="horz" lIns="91440" tIns="45720" rIns="91440" bIns="45720" rtlCol="0" anchor="ctr"/>
          <a:lstStyle>
            <a:lvl1pPr algn="r">
              <a:defRPr sz="1000" strike="noStrike" spc="60" baseline="0">
                <a:solidFill>
                  <a:schemeClr val="tx1"/>
                </a:solidFill>
              </a:defRPr>
            </a:lvl1pPr>
          </a:lstStyle>
          <a:p>
            <a:fld id="{0E05FB86-040B-4599-9D20-4D9C34C97C97}" type="datetimeFigureOut">
              <a:rPr lang="en-US" smtClean="0"/>
              <a:t>5/8/2013</a:t>
            </a:fld>
            <a:endParaRPr lang="en-US"/>
          </a:p>
        </p:txBody>
      </p:sp>
      <p:sp>
        <p:nvSpPr>
          <p:cNvPr id="5" name="Footer Placeholder 4"/>
          <p:cNvSpPr>
            <a:spLocks noGrp="1"/>
          </p:cNvSpPr>
          <p:nvPr>
            <p:ph type="ftr" sz="quarter" idx="3"/>
          </p:nvPr>
        </p:nvSpPr>
        <p:spPr>
          <a:xfrm>
            <a:off x="609600" y="6356350"/>
            <a:ext cx="2895600" cy="365125"/>
          </a:xfrm>
          <a:prstGeom prst="rect">
            <a:avLst/>
          </a:prstGeom>
        </p:spPr>
        <p:txBody>
          <a:bodyPr vert="horz" lIns="91440" tIns="45720" rIns="91440" bIns="45720" rtlCol="0" anchor="ctr"/>
          <a:lstStyle>
            <a:lvl1pPr algn="l">
              <a:defRPr sz="1000" cap="all" spc="60" baseline="0">
                <a:solidFill>
                  <a:schemeClr val="tx1"/>
                </a:solidFill>
              </a:defRPr>
            </a:lvl1pPr>
          </a:lstStyle>
          <a:p>
            <a:endParaRPr lang="en-US"/>
          </a:p>
        </p:txBody>
      </p:sp>
      <p:sp>
        <p:nvSpPr>
          <p:cNvPr id="6" name="Slide Number Placeholder 5"/>
          <p:cNvSpPr>
            <a:spLocks noGrp="1"/>
          </p:cNvSpPr>
          <p:nvPr>
            <p:ph type="sldNum" sz="quarter" idx="4"/>
          </p:nvPr>
        </p:nvSpPr>
        <p:spPr>
          <a:xfrm>
            <a:off x="7543800" y="6356350"/>
            <a:ext cx="990600" cy="365125"/>
          </a:xfrm>
          <a:prstGeom prst="rect">
            <a:avLst/>
          </a:prstGeom>
        </p:spPr>
        <p:txBody>
          <a:bodyPr vert="horz" lIns="91440" tIns="45720" rIns="91440" bIns="45720" rtlCol="0" anchor="ctr"/>
          <a:lstStyle>
            <a:lvl1pPr algn="r">
              <a:defRPr sz="1100" baseline="0">
                <a:solidFill>
                  <a:schemeClr val="tx1"/>
                </a:solidFill>
              </a:defRPr>
            </a:lvl1pPr>
          </a:lstStyle>
          <a:p>
            <a:fld id="{CC688701-BA4A-40F7-BD0A-18B2BD91F314}"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spcBef>
          <a:spcPct val="0"/>
        </a:spcBef>
        <a:buNone/>
        <a:defRPr sz="3000" kern="1200" cap="all" spc="5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hyperlink" Target="http://www.youtube.com/watch?v=zYMSzbkYgx4" TargetMode="Externa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228600"/>
            <a:ext cx="7924800" cy="1143000"/>
          </a:xfrm>
        </p:spPr>
        <p:txBody>
          <a:bodyPr/>
          <a:lstStyle/>
          <a:p>
            <a:r>
              <a:rPr lang="en-US" dirty="0" smtClean="0"/>
              <a:t>Auschwitz-</a:t>
            </a:r>
            <a:r>
              <a:rPr lang="en-US" dirty="0" err="1" smtClean="0"/>
              <a:t>birkenau</a:t>
            </a:r>
            <a:r>
              <a:rPr lang="en-US" dirty="0" smtClean="0"/>
              <a:t> </a:t>
            </a:r>
            <a:r>
              <a:rPr lang="en-US" dirty="0"/>
              <a:t>Location</a:t>
            </a:r>
          </a:p>
        </p:txBody>
      </p:sp>
      <p:sp>
        <p:nvSpPr>
          <p:cNvPr id="3" name="Content Placeholder 2"/>
          <p:cNvSpPr>
            <a:spLocks noGrp="1"/>
          </p:cNvSpPr>
          <p:nvPr>
            <p:ph sz="quarter" idx="13"/>
          </p:nvPr>
        </p:nvSpPr>
        <p:spPr/>
        <p:txBody>
          <a:bodyPr/>
          <a:lstStyle/>
          <a:p>
            <a:r>
              <a:rPr lang="en-US" dirty="0"/>
              <a:t>Auschwitz is located in the southern part of Poland, in Lesser Poland province. The nearest tourist city is Krakow, located about 70 km away.</a:t>
            </a: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4562" t="27475" r="4983" b="2276"/>
          <a:stretch/>
        </p:blipFill>
        <p:spPr bwMode="auto">
          <a:xfrm>
            <a:off x="0" y="2286000"/>
            <a:ext cx="9144000" cy="457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113651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9050"/>
            <a:ext cx="10134600" cy="1143000"/>
          </a:xfrm>
        </p:spPr>
        <p:txBody>
          <a:bodyPr/>
          <a:lstStyle/>
          <a:p>
            <a:pPr algn="ctr"/>
            <a:r>
              <a:rPr lang="en-US" sz="2000" dirty="0" smtClean="0"/>
              <a:t>When was the concentration camp liberated, by which country?</a:t>
            </a:r>
            <a:endParaRPr lang="en-US" sz="2000" dirty="0"/>
          </a:p>
        </p:txBody>
      </p:sp>
      <p:sp>
        <p:nvSpPr>
          <p:cNvPr id="3" name="Content Placeholder 2"/>
          <p:cNvSpPr>
            <a:spLocks noGrp="1"/>
          </p:cNvSpPr>
          <p:nvPr>
            <p:ph sz="quarter" idx="13"/>
          </p:nvPr>
        </p:nvSpPr>
        <p:spPr/>
        <p:txBody>
          <a:bodyPr/>
          <a:lstStyle/>
          <a:p>
            <a:r>
              <a:rPr lang="en-US" dirty="0"/>
              <a:t> January 27th, 1945, by the Soviet Army.</a:t>
            </a:r>
          </a:p>
        </p:txBody>
      </p:sp>
    </p:spTree>
    <p:extLst>
      <p:ext uri="{BB962C8B-B14F-4D97-AF65-F5344CB8AC3E}">
        <p14:creationId xmlns:p14="http://schemas.microsoft.com/office/powerpoint/2010/main" val="32644379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7924800" cy="1143000"/>
          </a:xfrm>
        </p:spPr>
        <p:txBody>
          <a:bodyPr/>
          <a:lstStyle/>
          <a:p>
            <a:pPr algn="ctr"/>
            <a:r>
              <a:rPr lang="en-US" dirty="0" smtClean="0"/>
              <a:t>Movies and images.</a:t>
            </a:r>
            <a:endParaRPr lang="en-US" dirty="0"/>
          </a:p>
        </p:txBody>
      </p:sp>
      <p:sp>
        <p:nvSpPr>
          <p:cNvPr id="3" name="Content Placeholder 2"/>
          <p:cNvSpPr>
            <a:spLocks noGrp="1"/>
          </p:cNvSpPr>
          <p:nvPr>
            <p:ph sz="quarter" idx="13"/>
          </p:nvPr>
        </p:nvSpPr>
        <p:spPr/>
        <p:txBody>
          <a:bodyPr/>
          <a:lstStyle/>
          <a:p>
            <a:r>
              <a:rPr lang="en-US" dirty="0">
                <a:hlinkClick r:id="rId2"/>
              </a:rPr>
              <a:t>http://</a:t>
            </a:r>
            <a:r>
              <a:rPr lang="en-US" dirty="0" smtClean="0">
                <a:hlinkClick r:id="rId2"/>
              </a:rPr>
              <a:t>www.youtube.com/watch?v=zYMSzbkYgx4</a:t>
            </a:r>
            <a:endParaRPr lang="en-US" dirty="0" smtClean="0"/>
          </a:p>
          <a:p>
            <a:endParaRPr lang="en-US" dirty="0"/>
          </a:p>
          <a:p>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2046501"/>
            <a:ext cx="2286000" cy="17122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4343400"/>
            <a:ext cx="2362200" cy="17742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63418" y="4391744"/>
            <a:ext cx="2095500" cy="16973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820400" y="7086600"/>
            <a:ext cx="11785600" cy="8839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819400" y="2084601"/>
            <a:ext cx="2383536" cy="15403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1" name="Picture 7"/>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638800" y="4199294"/>
            <a:ext cx="2656598" cy="1599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715000" y="2062763"/>
            <a:ext cx="2685107" cy="17341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102582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8458200" cy="1143000"/>
          </a:xfrm>
        </p:spPr>
        <p:txBody>
          <a:bodyPr/>
          <a:lstStyle/>
          <a:p>
            <a:r>
              <a:rPr lang="en-US" dirty="0" smtClean="0"/>
              <a:t>Who was sent to the concentration camp?</a:t>
            </a:r>
            <a:endParaRPr lang="en-US" dirty="0"/>
          </a:p>
        </p:txBody>
      </p:sp>
      <p:sp>
        <p:nvSpPr>
          <p:cNvPr id="3" name="Content Placeholder 2"/>
          <p:cNvSpPr>
            <a:spLocks noGrp="1"/>
          </p:cNvSpPr>
          <p:nvPr>
            <p:ph sz="quarter" idx="13"/>
          </p:nvPr>
        </p:nvSpPr>
        <p:spPr>
          <a:xfrm>
            <a:off x="609600" y="1600200"/>
            <a:ext cx="7924800" cy="4114800"/>
          </a:xfrm>
        </p:spPr>
        <p:txBody>
          <a:bodyPr/>
          <a:lstStyle/>
          <a:p>
            <a:r>
              <a:rPr lang="en-US" dirty="0"/>
              <a:t>Although the camp was founded for Poles and had a Polish majority among its prisoners for the first two years it was in operation, there were also Jews among the deportees to Auschwitz from the very start</a:t>
            </a:r>
            <a:r>
              <a:rPr lang="en-US" dirty="0" smtClean="0"/>
              <a:t>.</a:t>
            </a:r>
          </a:p>
          <a:p>
            <a:r>
              <a:rPr lang="en-US" dirty="0" smtClean="0"/>
              <a:t>The </a:t>
            </a:r>
            <a:r>
              <a:rPr lang="en-US" dirty="0"/>
              <a:t>name "Auschwitz" was a symbol of the Holocaust. Of the more than 5.6 million victims of the Holocaust </a:t>
            </a:r>
            <a:r>
              <a:rPr lang="en-US" dirty="0" smtClean="0"/>
              <a:t>about </a:t>
            </a:r>
            <a:r>
              <a:rPr lang="en-US" dirty="0"/>
              <a:t>1.1 million people, including one million Jews were murdered in </a:t>
            </a:r>
            <a:r>
              <a:rPr lang="en-US" dirty="0" err="1"/>
              <a:t>Birkenau</a:t>
            </a:r>
            <a:r>
              <a:rPr lang="en-US" dirty="0"/>
              <a:t>. About 900,000 of those deported were murdered immediately after arrival in the gas chambers or shot. Other 200 000 people were murdered by the SS through disease, malnutrition, abuse, medical examinations or subsequent gasification. The countries of origin of most of the victims were Belgium, Germany, France, Greece, Italy, Yugoslavia, Luxembourg, Netherlands, Austria, Poland, Romania, the Soviet Union, Czechoslovakia and </a:t>
            </a:r>
            <a:r>
              <a:rPr lang="en-US" dirty="0" smtClean="0"/>
              <a:t>Hungary. And </a:t>
            </a:r>
            <a:r>
              <a:rPr lang="en-US" dirty="0"/>
              <a:t>were sent to </a:t>
            </a:r>
            <a:r>
              <a:rPr lang="en-US" dirty="0" smtClean="0"/>
              <a:t>there </a:t>
            </a:r>
            <a:r>
              <a:rPr lang="en-US" dirty="0"/>
              <a:t>all the people who were considered sub ​​race to Nazism and those who went </a:t>
            </a:r>
            <a:r>
              <a:rPr lang="en-US" dirty="0" smtClean="0"/>
              <a:t>against it.</a:t>
            </a:r>
            <a:endParaRPr lang="en-US" dirty="0"/>
          </a:p>
        </p:txBody>
      </p:sp>
    </p:spTree>
    <p:extLst>
      <p:ext uri="{BB962C8B-B14F-4D97-AF65-F5344CB8AC3E}">
        <p14:creationId xmlns:p14="http://schemas.microsoft.com/office/powerpoint/2010/main" val="36364726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 what </a:t>
            </a:r>
            <a:r>
              <a:rPr lang="en-US" dirty="0" err="1" smtClean="0"/>
              <a:t>auschwitz-birkenau</a:t>
            </a:r>
            <a:r>
              <a:rPr lang="en-US" dirty="0" smtClean="0"/>
              <a:t> was used?</a:t>
            </a:r>
            <a:endParaRPr lang="en-US" dirty="0"/>
          </a:p>
        </p:txBody>
      </p:sp>
      <p:sp>
        <p:nvSpPr>
          <p:cNvPr id="3" name="Content Placeholder 2"/>
          <p:cNvSpPr>
            <a:spLocks noGrp="1"/>
          </p:cNvSpPr>
          <p:nvPr>
            <p:ph sz="quarter" idx="13"/>
          </p:nvPr>
        </p:nvSpPr>
        <p:spPr/>
        <p:txBody>
          <a:bodyPr>
            <a:normAutofit fontScale="92500" lnSpcReduction="20000"/>
          </a:bodyPr>
          <a:lstStyle/>
          <a:p>
            <a:r>
              <a:rPr lang="en-US" dirty="0"/>
              <a:t>The direct reason for the establishment of the camp was the fact that mass arrests of Poles were increasing beyond the capacity of existing "local" prisons. Initially, Auschwitz was to be one more concentration camp of the type that the Nazis had been setting up since the early 1930s.</a:t>
            </a:r>
          </a:p>
          <a:p>
            <a:r>
              <a:rPr lang="en-US" dirty="0"/>
              <a:t>It functioned in this role throughout its existence, even when, beginning in 1942, it also became the largest </a:t>
            </a:r>
            <a:r>
              <a:rPr lang="en-US" dirty="0" smtClean="0"/>
              <a:t>of </a:t>
            </a:r>
            <a:r>
              <a:rPr lang="en-US" dirty="0"/>
              <a:t>the death camps</a:t>
            </a:r>
            <a:r>
              <a:rPr lang="en-US" dirty="0" smtClean="0"/>
              <a:t>.</a:t>
            </a:r>
          </a:p>
          <a:p>
            <a:endParaRPr lang="en-US" dirty="0"/>
          </a:p>
          <a:p>
            <a:r>
              <a:rPr lang="en-US" dirty="0"/>
              <a:t>Auschwitz (1940-1945), one of four Nazi concentration camps founded in occupied territory that was part of the prewar Polish state (the other three were at </a:t>
            </a:r>
            <a:r>
              <a:rPr lang="en-US" dirty="0" err="1"/>
              <a:t>Majdanek</a:t>
            </a:r>
            <a:r>
              <a:rPr lang="en-US" dirty="0"/>
              <a:t>, Warsaw, and </a:t>
            </a:r>
            <a:r>
              <a:rPr lang="en-US" dirty="0" err="1"/>
              <a:t>Płaszów</a:t>
            </a:r>
            <a:r>
              <a:rPr lang="en-US" dirty="0"/>
              <a:t>), was the largest Nazi concentration </a:t>
            </a:r>
            <a:r>
              <a:rPr lang="en-US" dirty="0" err="1"/>
              <a:t>camp'a</a:t>
            </a:r>
            <a:r>
              <a:rPr lang="en-US" dirty="0"/>
              <a:t> place for the gradual annihilation of prisoners and, at the same time, the largest center for the immediate, direct extermination of Jews.</a:t>
            </a:r>
          </a:p>
          <a:p>
            <a:endParaRPr lang="en-US" dirty="0" smtClean="0"/>
          </a:p>
          <a:p>
            <a:endParaRPr lang="en-US" dirty="0"/>
          </a:p>
          <a:p>
            <a:pPr marL="0" indent="0">
              <a:buNone/>
            </a:pPr>
            <a:endParaRPr lang="en-US" dirty="0"/>
          </a:p>
          <a:p>
            <a:pPr marL="0" indent="0">
              <a:buNone/>
            </a:pPr>
            <a:r>
              <a:rPr lang="en-US" dirty="0"/>
              <a:t>   </a:t>
            </a:r>
          </a:p>
        </p:txBody>
      </p:sp>
    </p:spTree>
    <p:extLst>
      <p:ext uri="{BB962C8B-B14F-4D97-AF65-F5344CB8AC3E}">
        <p14:creationId xmlns:p14="http://schemas.microsoft.com/office/powerpoint/2010/main" val="25992668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10591800" cy="1143000"/>
          </a:xfrm>
        </p:spPr>
        <p:txBody>
          <a:bodyPr/>
          <a:lstStyle/>
          <a:p>
            <a:r>
              <a:rPr lang="en-US" sz="2400" dirty="0" smtClean="0"/>
              <a:t>How were the Conditions in the concentration camp?</a:t>
            </a:r>
            <a:endParaRPr lang="en-US" sz="2400" dirty="0"/>
          </a:p>
        </p:txBody>
      </p:sp>
      <p:sp>
        <p:nvSpPr>
          <p:cNvPr id="3" name="Content Placeholder 2"/>
          <p:cNvSpPr>
            <a:spLocks noGrp="1"/>
          </p:cNvSpPr>
          <p:nvPr>
            <p:ph sz="quarter" idx="13"/>
          </p:nvPr>
        </p:nvSpPr>
        <p:spPr/>
        <p:txBody>
          <a:bodyPr/>
          <a:lstStyle/>
          <a:p>
            <a:r>
              <a:rPr lang="en-US" dirty="0"/>
              <a:t>Auschwitz Concentration Camp opened in former Polish army barracks in June 1940. Twenty brick buildings were adapted, of which 6 were two-story and 14 were single-story. At the end of 1940, prisoners began adding second stories to the single-story blocks.</a:t>
            </a:r>
          </a:p>
          <a:p>
            <a:endParaRPr lang="en-US" dirty="0"/>
          </a:p>
          <a:p>
            <a:r>
              <a:rPr lang="en-US" dirty="0"/>
              <a:t>The following spring, they started erecting 8 new blocks. This work reached completion in the first half of 1942. The result was a complex of 28 two-story blocks, the overwhelming majority of which were used to house prisoners. As a rule, there were two large rooms upstairs and a number of smaller rooms downstairs.</a:t>
            </a:r>
          </a:p>
          <a:p>
            <a:endParaRPr lang="en-US" dirty="0"/>
          </a:p>
          <a:p>
            <a:r>
              <a:rPr lang="en-US" dirty="0"/>
              <a:t>The blocks were designed to hold about 700 prisoners each after the second stories were added, but in practice they housed up to 1,200.</a:t>
            </a:r>
          </a:p>
          <a:p>
            <a:endParaRPr lang="en-US" dirty="0"/>
          </a:p>
        </p:txBody>
      </p:sp>
    </p:spTree>
    <p:extLst>
      <p:ext uri="{BB962C8B-B14F-4D97-AF65-F5344CB8AC3E}">
        <p14:creationId xmlns:p14="http://schemas.microsoft.com/office/powerpoint/2010/main" val="36178045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2657"/>
            <a:ext cx="9067800" cy="1143000"/>
          </a:xfrm>
        </p:spPr>
        <p:txBody>
          <a:bodyPr/>
          <a:lstStyle/>
          <a:p>
            <a:r>
              <a:rPr lang="en-US" sz="2400" dirty="0" smtClean="0"/>
              <a:t>How many people were sent for this concentration camp?</a:t>
            </a:r>
            <a:endParaRPr lang="en-US" sz="2400" dirty="0"/>
          </a:p>
        </p:txBody>
      </p:sp>
      <p:sp>
        <p:nvSpPr>
          <p:cNvPr id="3" name="Content Placeholder 2"/>
          <p:cNvSpPr>
            <a:spLocks noGrp="1"/>
          </p:cNvSpPr>
          <p:nvPr>
            <p:ph sz="quarter" idx="13"/>
          </p:nvPr>
        </p:nvSpPr>
        <p:spPr/>
        <p:txBody>
          <a:bodyPr/>
          <a:lstStyle/>
          <a:p>
            <a:r>
              <a:rPr lang="en-US" dirty="0" smtClean="0"/>
              <a:t>Were registered around 405.000 prisoners in the concentration camp, but it is known that there were many more sent than this number.</a:t>
            </a:r>
            <a:endParaRPr lang="en-US" dirty="0"/>
          </a:p>
        </p:txBody>
      </p:sp>
    </p:spTree>
    <p:extLst>
      <p:ext uri="{BB962C8B-B14F-4D97-AF65-F5344CB8AC3E}">
        <p14:creationId xmlns:p14="http://schemas.microsoft.com/office/powerpoint/2010/main" val="36967676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0"/>
            <a:ext cx="9067800" cy="1143000"/>
          </a:xfrm>
        </p:spPr>
        <p:txBody>
          <a:bodyPr/>
          <a:lstStyle/>
          <a:p>
            <a:r>
              <a:rPr lang="en-US" sz="2800" dirty="0" smtClean="0"/>
              <a:t>How many people died at this concentration camp?</a:t>
            </a:r>
            <a:endParaRPr lang="en-US" sz="2800" dirty="0"/>
          </a:p>
        </p:txBody>
      </p:sp>
      <p:sp>
        <p:nvSpPr>
          <p:cNvPr id="3" name="Content Placeholder 2"/>
          <p:cNvSpPr>
            <a:spLocks noGrp="1"/>
          </p:cNvSpPr>
          <p:nvPr>
            <p:ph sz="quarter" idx="13"/>
          </p:nvPr>
        </p:nvSpPr>
        <p:spPr/>
        <p:txBody>
          <a:bodyPr/>
          <a:lstStyle/>
          <a:p>
            <a:r>
              <a:rPr lang="en-US" dirty="0"/>
              <a:t>Of the 405,000 registered prisoners, 65,000 </a:t>
            </a:r>
            <a:r>
              <a:rPr lang="en-US" dirty="0" smtClean="0"/>
              <a:t>survived. </a:t>
            </a:r>
            <a:endParaRPr lang="en-US" dirty="0"/>
          </a:p>
          <a:p>
            <a:r>
              <a:rPr lang="en-US" dirty="0" smtClean="0"/>
              <a:t>But </a:t>
            </a:r>
            <a:r>
              <a:rPr lang="en-US" dirty="0"/>
              <a:t>in total The number of those so executed - also declared irrefutable - was 4.1 </a:t>
            </a:r>
            <a:r>
              <a:rPr lang="en-US" dirty="0" smtClean="0"/>
              <a:t>million. Then </a:t>
            </a:r>
            <a:r>
              <a:rPr lang="en-US" dirty="0"/>
              <a:t>came the </a:t>
            </a:r>
            <a:r>
              <a:rPr lang="en-US" dirty="0" err="1"/>
              <a:t>Leuchter</a:t>
            </a:r>
            <a:r>
              <a:rPr lang="en-US" dirty="0"/>
              <a:t> Report in 1988. This was followed by a "re-evaluation" of the </a:t>
            </a:r>
            <a:r>
              <a:rPr lang="en-US" dirty="0" smtClean="0"/>
              <a:t>total </a:t>
            </a:r>
            <a:r>
              <a:rPr lang="en-US" dirty="0"/>
              <a:t>deaths at Auschwitz (down to 1.1 </a:t>
            </a:r>
            <a:r>
              <a:rPr lang="en-US" dirty="0" smtClean="0"/>
              <a:t>million).</a:t>
            </a:r>
          </a:p>
          <a:p>
            <a:r>
              <a:rPr lang="en-US" dirty="0"/>
              <a:t>Previous to 1992, anyone who publicly doubted the 4.1 million "gassing" deaths at Auschwitz was labeled an anti-Semite, </a:t>
            </a:r>
            <a:r>
              <a:rPr lang="en-US" dirty="0" err="1"/>
              <a:t>neo-nazi</a:t>
            </a:r>
            <a:r>
              <a:rPr lang="en-US" dirty="0"/>
              <a:t> skinhead (at the very least). Quietly, because of revisionist findings, the official figure was lowered to 1.1 million. No mention of that missing 3 million</a:t>
            </a:r>
            <a:r>
              <a:rPr lang="en-US" dirty="0" smtClean="0"/>
              <a:t>.</a:t>
            </a:r>
          </a:p>
          <a:p>
            <a:endParaRPr lang="en-US" dirty="0"/>
          </a:p>
        </p:txBody>
      </p:sp>
    </p:spTree>
    <p:extLst>
      <p:ext uri="{BB962C8B-B14F-4D97-AF65-F5344CB8AC3E}">
        <p14:creationId xmlns:p14="http://schemas.microsoft.com/office/powerpoint/2010/main" val="6965687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76200"/>
            <a:ext cx="8686800" cy="1143000"/>
          </a:xfrm>
        </p:spPr>
        <p:txBody>
          <a:bodyPr/>
          <a:lstStyle/>
          <a:p>
            <a:r>
              <a:rPr lang="en-US" sz="2400" dirty="0" smtClean="0"/>
              <a:t>What people did to survive in the concentration camp</a:t>
            </a:r>
            <a:endParaRPr lang="en-US" sz="2400" dirty="0"/>
          </a:p>
        </p:txBody>
      </p:sp>
      <p:sp>
        <p:nvSpPr>
          <p:cNvPr id="3" name="Content Placeholder 2"/>
          <p:cNvSpPr>
            <a:spLocks noGrp="1"/>
          </p:cNvSpPr>
          <p:nvPr>
            <p:ph sz="quarter" idx="13"/>
          </p:nvPr>
        </p:nvSpPr>
        <p:spPr/>
        <p:txBody>
          <a:bodyPr/>
          <a:lstStyle/>
          <a:p>
            <a:r>
              <a:rPr lang="en-US" dirty="0"/>
              <a:t>The people had to keep hiding out all time to survive</a:t>
            </a:r>
            <a:r>
              <a:rPr lang="en-US" dirty="0" smtClean="0"/>
              <a:t>.</a:t>
            </a:r>
          </a:p>
          <a:p>
            <a:endParaRPr lang="en-US" dirty="0" smtClean="0"/>
          </a:p>
          <a:p>
            <a:r>
              <a:rPr lang="en-US" dirty="0" smtClean="0"/>
              <a:t>“</a:t>
            </a:r>
            <a:r>
              <a:rPr lang="en-US" dirty="0"/>
              <a:t>So I was hiding out in the heap of dead bodies because in the last week when the crematoria didn’t function at all, the bodies were just building up higher and higher. So there I was at nighttime, in the daytime I was roaming around in the camp, and this is where I actually survived, January 27, I was one of the very first, </a:t>
            </a:r>
            <a:r>
              <a:rPr lang="en-US" dirty="0" err="1"/>
              <a:t>Birkenau</a:t>
            </a:r>
            <a:r>
              <a:rPr lang="en-US" dirty="0"/>
              <a:t> was one of the very first camps being liberated. This was my, my survival </a:t>
            </a:r>
            <a:r>
              <a:rPr lang="en-US" dirty="0" smtClean="0"/>
              <a:t>chance.”     —</a:t>
            </a:r>
            <a:r>
              <a:rPr lang="en-US" dirty="0"/>
              <a:t>Bart </a:t>
            </a:r>
            <a:r>
              <a:rPr lang="en-US" dirty="0" smtClean="0"/>
              <a:t>Stern</a:t>
            </a:r>
          </a:p>
        </p:txBody>
      </p:sp>
    </p:spTree>
    <p:extLst>
      <p:ext uri="{BB962C8B-B14F-4D97-AF65-F5344CB8AC3E}">
        <p14:creationId xmlns:p14="http://schemas.microsoft.com/office/powerpoint/2010/main" val="32128676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19400" y="228600"/>
            <a:ext cx="7924800" cy="1143000"/>
          </a:xfrm>
        </p:spPr>
        <p:txBody>
          <a:bodyPr/>
          <a:lstStyle/>
          <a:p>
            <a:r>
              <a:rPr lang="en-US" dirty="0" smtClean="0"/>
              <a:t>Date of opening </a:t>
            </a:r>
            <a:endParaRPr lang="en-US" dirty="0"/>
          </a:p>
        </p:txBody>
      </p:sp>
      <p:sp>
        <p:nvSpPr>
          <p:cNvPr id="3" name="Content Placeholder 2"/>
          <p:cNvSpPr>
            <a:spLocks noGrp="1"/>
          </p:cNvSpPr>
          <p:nvPr>
            <p:ph sz="quarter" idx="13"/>
          </p:nvPr>
        </p:nvSpPr>
        <p:spPr/>
        <p:txBody>
          <a:bodyPr/>
          <a:lstStyle/>
          <a:p>
            <a:r>
              <a:rPr lang="en-US" dirty="0"/>
              <a:t>Established: May </a:t>
            </a:r>
            <a:r>
              <a:rPr lang="en-US" dirty="0" smtClean="0"/>
              <a:t>26</a:t>
            </a:r>
            <a:r>
              <a:rPr lang="en-US" baseline="30000" dirty="0" smtClean="0"/>
              <a:t>th</a:t>
            </a:r>
            <a:r>
              <a:rPr lang="en-US" dirty="0" smtClean="0"/>
              <a:t> 1940.</a:t>
            </a:r>
            <a:endParaRPr lang="en-US" dirty="0"/>
          </a:p>
        </p:txBody>
      </p:sp>
    </p:spTree>
    <p:extLst>
      <p:ext uri="{BB962C8B-B14F-4D97-AF65-F5344CB8AC3E}">
        <p14:creationId xmlns:p14="http://schemas.microsoft.com/office/powerpoint/2010/main" val="3210080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10600" cy="1143000"/>
          </a:xfrm>
        </p:spPr>
        <p:txBody>
          <a:bodyPr/>
          <a:lstStyle/>
          <a:p>
            <a:r>
              <a:rPr lang="en-US" dirty="0" smtClean="0"/>
              <a:t>What happened in the last days of the war?</a:t>
            </a:r>
            <a:endParaRPr lang="en-US" dirty="0"/>
          </a:p>
        </p:txBody>
      </p:sp>
      <p:sp>
        <p:nvSpPr>
          <p:cNvPr id="3" name="Content Placeholder 2"/>
          <p:cNvSpPr>
            <a:spLocks noGrp="1"/>
          </p:cNvSpPr>
          <p:nvPr>
            <p:ph sz="quarter" idx="13"/>
          </p:nvPr>
        </p:nvSpPr>
        <p:spPr/>
        <p:txBody>
          <a:bodyPr/>
          <a:lstStyle/>
          <a:p>
            <a:r>
              <a:rPr lang="en-US" dirty="0"/>
              <a:t>In October 1944, the '</a:t>
            </a:r>
            <a:r>
              <a:rPr lang="en-US" dirty="0" err="1"/>
              <a:t>Sonderkommando</a:t>
            </a:r>
            <a:r>
              <a:rPr lang="en-US" dirty="0"/>
              <a:t>' crew crematoria IV revolted and destroyed the crematories. In November Himmler ordered gassings to stop, and a 'cleanup' operation was inaugurated to conceal traces of the mass murder. In January 1945, the Germans evacuated 58,000 prisoners who could walk. They left behind in the main camp, </a:t>
            </a:r>
            <a:r>
              <a:rPr lang="en-US" dirty="0" err="1"/>
              <a:t>Birkenau</a:t>
            </a:r>
            <a:r>
              <a:rPr lang="en-US" dirty="0"/>
              <a:t> and in </a:t>
            </a:r>
            <a:r>
              <a:rPr lang="en-US" dirty="0" err="1"/>
              <a:t>Monowitz</a:t>
            </a:r>
            <a:r>
              <a:rPr lang="en-US" dirty="0"/>
              <a:t> about 7,000 sick or incapacitated who they did not expect would live for long.</a:t>
            </a:r>
          </a:p>
        </p:txBody>
      </p:sp>
    </p:spTree>
    <p:extLst>
      <p:ext uri="{BB962C8B-B14F-4D97-AF65-F5344CB8AC3E}">
        <p14:creationId xmlns:p14="http://schemas.microsoft.com/office/powerpoint/2010/main" val="1702195981"/>
      </p:ext>
    </p:extLst>
  </p:cSld>
  <p:clrMapOvr>
    <a:masterClrMapping/>
  </p:clrMapOvr>
</p:sld>
</file>

<file path=ppt/theme/theme1.xml><?xml version="1.0" encoding="utf-8"?>
<a:theme xmlns:a="http://schemas.openxmlformats.org/drawingml/2006/main" name="Horizon">
  <a:themeElements>
    <a:clrScheme name="Horizon">
      <a:dk1>
        <a:srgbClr val="000000"/>
      </a:dk1>
      <a:lt1>
        <a:srgbClr val="FFFFFF"/>
      </a:lt1>
      <a:dk2>
        <a:srgbClr val="1F2123"/>
      </a:dk2>
      <a:lt2>
        <a:srgbClr val="DC9E1F"/>
      </a:lt2>
      <a:accent1>
        <a:srgbClr val="7E97AD"/>
      </a:accent1>
      <a:accent2>
        <a:srgbClr val="CC8E60"/>
      </a:accent2>
      <a:accent3>
        <a:srgbClr val="7A6A60"/>
      </a:accent3>
      <a:accent4>
        <a:srgbClr val="B4936D"/>
      </a:accent4>
      <a:accent5>
        <a:srgbClr val="67787B"/>
      </a:accent5>
      <a:accent6>
        <a:srgbClr val="9D936F"/>
      </a:accent6>
      <a:hlink>
        <a:srgbClr val="646464"/>
      </a:hlink>
      <a:folHlink>
        <a:srgbClr val="969696"/>
      </a:folHlink>
    </a:clrScheme>
    <a:fontScheme name="Horizon">
      <a:majorFont>
        <a:latin typeface="Arial Narrow"/>
        <a:ea typeface=""/>
        <a:cs typeface=""/>
        <a:font script="Jpan" typeface="HGｺﾞｼｯｸM"/>
        <a:font script="Hang" typeface="HY얕은샘물M"/>
        <a:font script="Hans" typeface="方正姚体"/>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rial Narrow"/>
        <a:ea typeface=""/>
        <a:cs typeface=""/>
        <a:font script="Jpan" typeface="HGｺﾞｼｯｸM"/>
        <a:font script="Hang" typeface="HY얕은샘물M"/>
        <a:font script="Hans" typeface="方正姚体"/>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Horizon">
      <a:fillStyleLst>
        <a:solidFill>
          <a:schemeClr val="phClr"/>
        </a:solidFill>
        <a:gradFill rotWithShape="1">
          <a:gsLst>
            <a:gs pos="0">
              <a:schemeClr val="phClr">
                <a:tint val="83000"/>
                <a:shade val="100000"/>
                <a:satMod val="100000"/>
              </a:schemeClr>
            </a:gs>
            <a:gs pos="100000">
              <a:schemeClr val="phClr">
                <a:tint val="61000"/>
                <a:alpha val="100000"/>
                <a:satMod val="200000"/>
              </a:schemeClr>
            </a:gs>
          </a:gsLst>
          <a:path path="circle">
            <a:fillToRect l="100000" t="100000" r="100000" b="100000"/>
          </a:path>
        </a:gradFill>
        <a:gradFill rotWithShape="1">
          <a:gsLst>
            <a:gs pos="0">
              <a:schemeClr val="phClr">
                <a:shade val="85000"/>
              </a:schemeClr>
            </a:gs>
            <a:gs pos="100000">
              <a:schemeClr val="phClr">
                <a:tint val="90000"/>
                <a:alpha val="100000"/>
                <a:satMod val="20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2924" dir="5400000" rotWithShape="0">
              <a:srgbClr val="000000">
                <a:alpha val="40000"/>
              </a:srgbClr>
            </a:outerShdw>
          </a:effectLst>
        </a:effectStyle>
        <a:effectStyle>
          <a:effectLst>
            <a:outerShdw blurRad="50800" dist="25400" dir="5400000" rotWithShape="0">
              <a:srgbClr val="000000">
                <a:alpha val="40000"/>
              </a:srgbClr>
            </a:outerShdw>
          </a:effectLst>
          <a:scene3d>
            <a:camera prst="orthographicFront">
              <a:rot lat="0" lon="0" rev="0"/>
            </a:camera>
            <a:lightRig rig="flat" dir="t">
              <a:rot lat="0" lon="0" rev="3600000"/>
            </a:lightRig>
          </a:scene3d>
          <a:sp3d prstMaterial="flat">
            <a:bevelT w="34925" h="47625" prst="coolSlant"/>
          </a:sp3d>
        </a:effectStyle>
      </a:effectStyleLst>
      <a:bgFillStyleLst>
        <a:solidFill>
          <a:schemeClr val="phClr"/>
        </a:solidFill>
        <a:gradFill rotWithShape="1">
          <a:gsLst>
            <a:gs pos="0">
              <a:schemeClr val="phClr">
                <a:tint val="96000"/>
                <a:shade val="100000"/>
                <a:alpha val="100000"/>
                <a:satMod val="140000"/>
              </a:schemeClr>
            </a:gs>
            <a:gs pos="31000">
              <a:schemeClr val="phClr">
                <a:tint val="100000"/>
                <a:shade val="90000"/>
                <a:alpha val="100000"/>
              </a:schemeClr>
            </a:gs>
            <a:gs pos="100000">
              <a:schemeClr val="phClr">
                <a:tint val="100000"/>
                <a:shade val="80000"/>
                <a:alpha val="100000"/>
              </a:schemeClr>
            </a:gs>
          </a:gsLst>
          <a:lin ang="5400000" scaled="0"/>
        </a:gradFill>
        <a:gradFill rotWithShape="1">
          <a:gsLst>
            <a:gs pos="0">
              <a:schemeClr val="phClr">
                <a:tint val="96000"/>
                <a:shade val="100000"/>
                <a:alpha val="100000"/>
                <a:satMod val="180000"/>
              </a:schemeClr>
            </a:gs>
            <a:gs pos="41000">
              <a:schemeClr val="phClr">
                <a:tint val="100000"/>
                <a:shade val="100000"/>
                <a:alpha val="100000"/>
                <a:satMod val="150000"/>
              </a:schemeClr>
            </a:gs>
            <a:gs pos="100000">
              <a:schemeClr val="phClr">
                <a:tint val="100000"/>
                <a:shade val="65000"/>
                <a:alpha val="100000"/>
              </a:schemeClr>
            </a:gs>
          </a:gsLst>
          <a:path path="circle">
            <a:fillToRect l="50000" t="8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Horizon</Template>
  <TotalTime>133</TotalTime>
  <Words>904</Words>
  <Application>Microsoft Office PowerPoint</Application>
  <PresentationFormat>On-screen Show (4:3)</PresentationFormat>
  <Paragraphs>38</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Horizon</vt:lpstr>
      <vt:lpstr>Auschwitz-birkenau Location</vt:lpstr>
      <vt:lpstr>Who was sent to the concentration camp?</vt:lpstr>
      <vt:lpstr>For what auschwitz-birkenau was used?</vt:lpstr>
      <vt:lpstr>How were the Conditions in the concentration camp?</vt:lpstr>
      <vt:lpstr>How many people were sent for this concentration camp?</vt:lpstr>
      <vt:lpstr>How many people died at this concentration camp?</vt:lpstr>
      <vt:lpstr>What people did to survive in the concentration camp</vt:lpstr>
      <vt:lpstr>Date of opening </vt:lpstr>
      <vt:lpstr>What happened in the last days of the war?</vt:lpstr>
      <vt:lpstr>When was the concentration camp liberated, by which country?</vt:lpstr>
      <vt:lpstr>Movies and images.</vt:lpstr>
    </vt:vector>
  </TitlesOfParts>
  <Company>GVSD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Windows User</cp:lastModifiedBy>
  <cp:revision>12</cp:revision>
  <dcterms:created xsi:type="dcterms:W3CDTF">2013-05-01T17:09:16Z</dcterms:created>
  <dcterms:modified xsi:type="dcterms:W3CDTF">2013-05-08T19:10:34Z</dcterms:modified>
</cp:coreProperties>
</file>